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314" r:id="rId3"/>
    <p:sldId id="257" r:id="rId4"/>
    <p:sldId id="256" r:id="rId5"/>
    <p:sldId id="315" r:id="rId6"/>
    <p:sldId id="316" r:id="rId7"/>
    <p:sldId id="317" r:id="rId8"/>
    <p:sldId id="318" r:id="rId9"/>
    <p:sldId id="319" r:id="rId10"/>
    <p:sldId id="320" r:id="rId11"/>
    <p:sldId id="301" r:id="rId12"/>
  </p:sldIdLst>
  <p:sldSz cx="12192000" cy="6858000"/>
  <p:notesSz cx="6858000" cy="9144000"/>
  <p:custDataLst>
    <p:tags r:id="rId14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lgozo" initials="D" lastIdx="6" clrIdx="0">
    <p:extLst>
      <p:ext uri="{19B8F6BF-5375-455C-9EA6-DF929625EA0E}">
        <p15:presenceInfo xmlns:p15="http://schemas.microsoft.com/office/powerpoint/2012/main" userId="Dolgozo" providerId="None"/>
      </p:ext>
    </p:extLst>
  </p:cmAuthor>
  <p:cmAuthor id="2" name="Gyula Takács" initials="GT" lastIdx="4" clrIdx="1">
    <p:extLst>
      <p:ext uri="{19B8F6BF-5375-455C-9EA6-DF929625EA0E}">
        <p15:presenceInfo xmlns:p15="http://schemas.microsoft.com/office/powerpoint/2012/main" userId="7a34075dfc7ace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884"/>
    <a:srgbClr val="59ACDD"/>
    <a:srgbClr val="64D2C2"/>
    <a:srgbClr val="EB5660"/>
    <a:srgbClr val="F4B346"/>
    <a:srgbClr val="8EDF75"/>
    <a:srgbClr val="DBDBDB"/>
    <a:srgbClr val="97989B"/>
    <a:srgbClr val="7EC668"/>
    <a:srgbClr val="255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4915" autoAdjust="0"/>
  </p:normalViewPr>
  <p:slideViewPr>
    <p:cSldViewPr snapToGrid="0" snapToObjects="1">
      <p:cViewPr varScale="1">
        <p:scale>
          <a:sx n="163" d="100"/>
          <a:sy n="163" d="100"/>
        </p:scale>
        <p:origin x="4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07F48-E643-8B44-9F8E-BBED1936E3F9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6FE5-CA96-BD4D-92EC-A1A75C60E3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36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91AD9-4A98-5E4E-B8E0-DA9BF098FD6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08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6FE5-CA96-BD4D-92EC-A1A75C60E33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97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95D618-06EB-8F42-95BC-94C0DF84D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91B7950-929E-1A4E-924B-7C83FF5B0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66A5A1-4F04-3C40-978A-86C1D406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677E8AB-A790-C94A-B877-032233BA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28C5FC-A30C-A847-B253-B160593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73DA-53E5-3441-A720-57225473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6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B783A9-BAB3-F04A-8767-07FD682A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AC83B8F-56D7-0B4C-AEA9-3B8919D4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297D90-DF0A-6742-9FBC-C1C0E2CE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C3948FE-B548-B943-B47D-876425BD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6D7168-27BE-C744-8A8F-EB2F1FFC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73DA-53E5-3441-A720-57225473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0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2F1E873-F1C2-C749-BB78-097E21C4C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CEB009-A52A-1F4C-ABE1-ECAFD506C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332A2D-C639-DB43-8BF3-2605B9E3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FF604AE-FE56-1241-B454-390DDE0C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FE0557-63D2-7E4E-BA58-4955563C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73DA-53E5-3441-A720-57225473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5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E8D0F2-0A7B-4547-BAA5-E3782EAA9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0F762AC-402E-8247-8F20-41FD689BD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0CF5DB-B320-C342-8140-D55951CE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1C9D4E-8AC9-A14B-87AE-B1D851BA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D8F094-45FC-584F-824F-C75791C8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9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561663-BB6B-7C48-B6C8-126575F8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AD932F-2105-1E44-A6C6-569BE0A37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46CE1E-4B97-F04C-98D2-84B0552C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4180E2-6D9F-5D4B-8057-7BCDF087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2D228E-0FEC-F04A-A23F-14C67173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513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A19E6C-BF16-5B4A-997C-A1952088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455BC8F-2967-844E-80BF-BD5F4B745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7A166D-BB0E-AB41-9237-A38614AD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903F5BA-8D42-B241-A1A9-5C7C912F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4676AD-0E75-F041-B8AC-B436DAFF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715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B89A05-FDDB-6B48-AC6E-D2039F23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A0B35C-849D-FD41-AD58-3A2E7482B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33210D2-AF95-5B4B-AC96-C8E0C4D77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C29370-CA55-6E47-A2E9-36F4CF5C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881D715-D810-8D4E-8B06-DCDB470E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BD4B279-904F-4648-B689-B331FAD1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552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213947-0E65-2D4E-8754-F25C850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2AB3BE8-41A1-014E-90E8-2FAD31D40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C29A4FB-EDC3-F949-BF4A-C948AAE36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E2F926A-D970-1F49-9689-F33B28CA3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87A0405-6A1A-B04C-A30A-2FD60C10B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3CF4D9C-B5BC-494A-A15E-B29F4D5C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7355A9E-9DD2-3240-A180-36A8E17E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2F487B7-7E14-5F42-9FF3-0BB8FA19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731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312E5C-8C8F-4748-8208-2E1E0F56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2626396-F6AA-A941-9E55-46D1D0C7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E126786-0E63-9F45-8966-43799986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00308E-DDC2-F647-BDA1-96B03446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251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88C69A9-15DD-A04F-A715-15783EB9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DDB0D85-91D2-984D-9689-6EFD30A2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41863FF-8E6E-414E-B18D-3FDD244C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5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E8CABD-3396-ED40-B4C7-0CBEE9EC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085AD4-19D0-4147-9F7F-A47B190E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95E850-FFA2-134A-80A5-761E3DCAD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2008CCF-D575-E54E-852C-83AA7058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7D1D7D3-7636-6D4E-A076-6F57ED8E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4ED8257-954C-CD43-848A-3CF67197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70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FE970A-3EF0-7D49-905A-9480FAFC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1149"/>
            <a:ext cx="10515600" cy="369888"/>
          </a:xfrm>
        </p:spPr>
        <p:txBody>
          <a:bodyPr/>
          <a:lstStyle>
            <a:lvl1pPr>
              <a:defRPr sz="2400" cap="small" baseline="0">
                <a:solidFill>
                  <a:srgbClr val="347884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CDEACF-D71A-A546-AFCC-F41EB523F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82F57F-F2DB-2B4C-8BAC-34CBD091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2A450D5-DBD2-F945-8A5B-A4B2638D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C190AA-1C57-F245-B3E3-9EE32C9D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73DA-53E5-3441-A720-57225473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6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4B47B1-24BD-444F-9409-F4212C77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960BF9B-FCAA-6649-9EB5-96A6D98DD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5F81B8C-3A2A-654C-A203-A3618E4B9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B047303-62A8-2144-9747-5937E9B2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B258C40-F105-9B4A-9342-05BD1899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FAA9CB2-2C36-164A-939A-3C91A19A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631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6799C2-D0CA-7541-9683-257E741D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8670084-F481-A748-B026-B22A3193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49470F-402A-5A42-8BC0-691C474D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EB17C1-61F3-0B4C-8001-597C2D45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9E0791-8791-DD44-A68C-02C39842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051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279E7DF-77E9-E94F-8BF3-E47C039B9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DA9BC31-839C-B243-9383-9FC5797A0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94A915-B3C4-ED40-945C-580AA48E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5E8D2A-9E2B-9048-8EFD-F2BE16CB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DBDF65-8142-7244-8780-681BA57F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47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885D23-72FD-C043-833E-119A78DB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E13FDF-B0FF-CC4F-BFF2-AF6269161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834E53-1FD0-9349-9FA6-8F0FE202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362151-D08C-C446-9FA6-3D60DBC8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54A87B1-66D5-4F42-8028-6C2E880F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73DA-53E5-3441-A720-57225473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1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A9BF33-84BB-C24C-B63F-89478E5B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70FA19-35ED-534E-B9EA-3F02477E9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D6EC5E1-340F-7F41-A5EA-1D31D652D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6743981-A7F1-DD46-B87C-662E1B84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B7FD62-F4E2-214B-AD56-EF916DC3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C14A119-CCAC-FC4B-A6E5-A636403D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73DA-53E5-3441-A720-57225473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B45C7F-20F8-B74F-9B5A-9E557C9F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F6A81B-8D4C-CB4E-A34F-E5DE59183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083F6A-6C66-6A4B-982C-2C5167383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CA78749-5E1F-E247-B488-0FF44E126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C0AD858-CE15-E541-B66D-04A05691F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061CD3C-DF6E-A546-88E7-31A2E60C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E4AECFE-142A-684E-B97A-E2B22430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4F7DFCB-6FF7-244D-A25E-BACCCD06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73DA-53E5-3441-A720-57225473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B1D581-C150-E548-A201-9C45E6B0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B1B6916-68FA-0B4E-BE97-5CE15099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F2A3DB3-9E82-D745-B745-15F2599D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10808F8-EE2D-1E47-A0E2-4900BEDC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73DA-53E5-3441-A720-57225473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1235E9F-6F01-A743-A1B5-D51F0D79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4A837A2-D441-8C43-8AF8-8D03D7D7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69383F1-6CA5-A04D-B104-F2EC840C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73DA-53E5-3441-A720-57225473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3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B12B77-605A-F34C-B2B2-2619B71A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73C8B4-D9BB-724D-9E1E-13D6BDB5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9572AC9-74A5-0546-982E-0175FE69E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0B064ED-F5C1-024C-A9D1-A1648482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3CC2072-0FA8-B048-9B1E-EE80D515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7BC2DF6-568F-254D-A207-556C3633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73DA-53E5-3441-A720-57225473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9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78950F-098B-CD4E-939F-5C3870EF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EA7AB4D-D0A7-A945-BC9E-C1AD54CBC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EC93900-C0D9-CA4C-A090-414A89655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D03A919-7C69-5545-B916-E287E18E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078F8D8-75F5-2449-B2E6-6D83502E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B4DE9F-CB72-5D4E-8616-E9751E35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73DA-53E5-3441-A720-57225473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A998627-2045-DE45-B000-409818D4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481"/>
            <a:ext cx="10515600" cy="369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7A1A942-4F2B-E745-848B-3CB03FADF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193224C-DEE0-7F45-8DD3-C87A1BE4A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47884"/>
                </a:solidFill>
                <a:latin typeface="+mn-lt"/>
              </a:defRPr>
            </a:lvl1pPr>
          </a:lstStyle>
          <a:p>
            <a:fld id="{224473DA-53E5-3441-A720-5722547307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421C02D7-116F-8D41-B791-E85658482B8F}"/>
              </a:ext>
            </a:extLst>
          </p:cNvPr>
          <p:cNvCxnSpPr/>
          <p:nvPr userDrawn="1"/>
        </p:nvCxnSpPr>
        <p:spPr>
          <a:xfrm>
            <a:off x="714375" y="714369"/>
            <a:ext cx="10772775" cy="0"/>
          </a:xfrm>
          <a:prstGeom prst="line">
            <a:avLst/>
          </a:prstGeom>
          <a:ln w="25400">
            <a:solidFill>
              <a:srgbClr val="347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61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small" baseline="0">
          <a:solidFill>
            <a:srgbClr val="34788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EFEB1E2-AD1F-3241-9A31-1E5F10B3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DF7CC5C-AC2B-9148-A502-A6375BDB1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18CAF8-7414-DC4B-8CFE-40D085BE5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FF94-F585-634A-B773-73160B467C87}" type="datetimeFigureOut">
              <a:rPr lang="hu-HU" smtClean="0"/>
              <a:t>2022. 09. 15.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A75448B-0F25-3849-9D42-E241F79EC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A0D0E9-0535-7440-A51A-DE80347C4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2FEA-BAFA-3440-8275-A0461ED91D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46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0230E132-1DF7-2346-B4DA-A5174E388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234"/>
            <a:ext cx="12192000" cy="687600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3B35F98-FC2E-124E-B77D-A69276E23098}"/>
              </a:ext>
            </a:extLst>
          </p:cNvPr>
          <p:cNvSpPr/>
          <p:nvPr/>
        </p:nvSpPr>
        <p:spPr>
          <a:xfrm>
            <a:off x="2386013" y="4538962"/>
            <a:ext cx="7615236" cy="186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hu-HU" sz="3200" b="1" dirty="0">
                <a:solidFill>
                  <a:schemeClr val="bg1"/>
                </a:solidFill>
                <a:effectLst>
                  <a:outerShdw blurRad="114300" dist="63500" dir="2700000" sx="101000" sy="101000" algn="tl" rotWithShape="0">
                    <a:prstClr val="black">
                      <a:alpha val="45000"/>
                    </a:prstClr>
                  </a:outerShdw>
                </a:effectLst>
                <a:cs typeface="Calibri" panose="020F0502020204030204" pitchFamily="34" charset="0"/>
              </a:rPr>
              <a:t>FEB ülés </a:t>
            </a:r>
            <a:br>
              <a:rPr lang="hu-HU" sz="3200" b="1" dirty="0">
                <a:solidFill>
                  <a:schemeClr val="bg1"/>
                </a:solidFill>
                <a:effectLst>
                  <a:outerShdw blurRad="114300" dist="63500" dir="2700000" sx="101000" sy="101000" algn="tl" rotWithShape="0">
                    <a:prstClr val="black">
                      <a:alpha val="45000"/>
                    </a:prstClr>
                  </a:outerShdw>
                </a:effectLst>
                <a:cs typeface="Calibri" panose="020F0502020204030204" pitchFamily="34" charset="0"/>
              </a:rPr>
            </a:br>
            <a:r>
              <a:rPr lang="hu-HU" sz="3200" b="1" dirty="0">
                <a:solidFill>
                  <a:schemeClr val="bg1"/>
                </a:solidFill>
                <a:effectLst>
                  <a:outerShdw blurRad="114300" dist="63500" dir="2700000" sx="101000" sy="101000" algn="tl" rotWithShape="0">
                    <a:prstClr val="black">
                      <a:alpha val="45000"/>
                    </a:prstClr>
                  </a:outerShdw>
                </a:effectLst>
                <a:cs typeface="Calibri" panose="020F0502020204030204" pitchFamily="34" charset="0"/>
              </a:rPr>
              <a:t>2022. szeptember 15., 14.00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hu-HU" sz="3200" b="1" dirty="0">
                <a:solidFill>
                  <a:schemeClr val="bg1"/>
                </a:solidFill>
                <a:effectLst>
                  <a:outerShdw blurRad="114300" dist="63500" dir="2700000" sx="101000" sy="101000" algn="tl" rotWithShape="0">
                    <a:prstClr val="black">
                      <a:alpha val="45000"/>
                    </a:prstClr>
                  </a:outerShdw>
                </a:effectLst>
                <a:cs typeface="Calibri" panose="020F0502020204030204" pitchFamily="34" charset="0"/>
              </a:rPr>
              <a:t>PTE-ÁJK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1C037C9-EEA0-5642-9DC4-1A43FD31E378}"/>
              </a:ext>
            </a:extLst>
          </p:cNvPr>
          <p:cNvSpPr txBox="1"/>
          <p:nvPr/>
        </p:nvSpPr>
        <p:spPr>
          <a:xfrm>
            <a:off x="2830485" y="649267"/>
            <a:ext cx="672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effectLst>
                  <a:outerShdw blurRad="114300" dist="63500" dir="2700000" sx="101000" sy="101000" algn="tl" rotWithShape="0">
                    <a:prstClr val="black">
                      <a:alpha val="45000"/>
                    </a:prstClr>
                  </a:outerShdw>
                </a:effectLst>
                <a:ea typeface="+mj-ea"/>
                <a:cs typeface="+mj-cs"/>
              </a:rPr>
              <a:t>Pécsi</a:t>
            </a:r>
            <a:r>
              <a:rPr lang="hu-HU" sz="4400" b="1" cap="small" dirty="0">
                <a:solidFill>
                  <a:schemeClr val="bg1"/>
                </a:solidFill>
                <a:effectLst>
                  <a:outerShdw blurRad="114300" dist="63500" dir="2700000" sx="101000" sy="101000" algn="tl" rotWithShape="0">
                    <a:prstClr val="black">
                      <a:alpha val="45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hu-HU" sz="4400" b="1" dirty="0">
                <a:solidFill>
                  <a:schemeClr val="bg1"/>
                </a:solidFill>
                <a:effectLst>
                  <a:outerShdw blurRad="114300" dist="63500" dir="2700000" sx="101000" sy="101000" algn="tl" rotWithShape="0">
                    <a:prstClr val="black">
                      <a:alpha val="45000"/>
                    </a:prstClr>
                  </a:outerShdw>
                </a:effectLst>
                <a:ea typeface="+mj-ea"/>
                <a:cs typeface="+mj-cs"/>
              </a:rPr>
              <a:t>Egyetemi Atlétika Club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737DA4A-92D8-4B0A-A80B-1D900E518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123" y="1431389"/>
            <a:ext cx="3018692" cy="30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5A0D809-4AF5-F44D-A94C-89EA8CB77A90}"/>
              </a:ext>
            </a:extLst>
          </p:cNvPr>
          <p:cNvSpPr txBox="1"/>
          <p:nvPr/>
        </p:nvSpPr>
        <p:spPr>
          <a:xfrm>
            <a:off x="3552756" y="652227"/>
            <a:ext cx="54672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</a:rPr>
              <a:t>Köszönjük a figyelmet!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97ED833-9422-7C4D-8AE8-A1C5F849EA90}"/>
              </a:ext>
            </a:extLst>
          </p:cNvPr>
          <p:cNvSpPr/>
          <p:nvPr/>
        </p:nvSpPr>
        <p:spPr>
          <a:xfrm>
            <a:off x="0" y="4465167"/>
            <a:ext cx="12192000" cy="53418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1">
            <a:extLst>
              <a:ext uri="{FF2B5EF4-FFF2-40B4-BE49-F238E27FC236}">
                <a16:creationId xmlns:a16="http://schemas.microsoft.com/office/drawing/2014/main" id="{1D955E66-C86D-494F-B654-F4F953DC720A}"/>
              </a:ext>
            </a:extLst>
          </p:cNvPr>
          <p:cNvSpPr/>
          <p:nvPr/>
        </p:nvSpPr>
        <p:spPr>
          <a:xfrm>
            <a:off x="284814" y="4511185"/>
            <a:ext cx="115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1" dirty="0"/>
              <a:t>Hajrá PEAC!</a:t>
            </a:r>
            <a:endParaRPr lang="hu-HU" sz="24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F84860C-D2D8-4C79-BCD5-2B80E0369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123" y="1343466"/>
            <a:ext cx="3018692" cy="30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5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973D58-BE7B-5848-9F52-A70D8AFC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Tervezett napirendi pontok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5A75E6-359B-D64A-89F7-D20D95FD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4473DA-53E5-3441-A720-57225473073B}" type="slidenum">
              <a:rPr lang="en-US" smtClean="0"/>
              <a:t>2</a:t>
            </a:fld>
            <a:endParaRPr lang="en-US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B971F59-7986-E942-8A1E-EB21A34EF225}"/>
              </a:ext>
            </a:extLst>
          </p:cNvPr>
          <p:cNvGrpSpPr/>
          <p:nvPr/>
        </p:nvGrpSpPr>
        <p:grpSpPr>
          <a:xfrm>
            <a:off x="352674" y="6356350"/>
            <a:ext cx="2119938" cy="221167"/>
            <a:chOff x="5696199" y="1733633"/>
            <a:chExt cx="2119938" cy="221167"/>
          </a:xfrm>
        </p:grpSpPr>
        <p:sp>
          <p:nvSpPr>
            <p:cNvPr id="6" name="bk object 24">
              <a:extLst>
                <a:ext uri="{FF2B5EF4-FFF2-40B4-BE49-F238E27FC236}">
                  <a16:creationId xmlns:a16="http://schemas.microsoft.com/office/drawing/2014/main" id="{E901279B-0913-7B4A-BC1E-AE2D15B70028}"/>
                </a:ext>
              </a:extLst>
            </p:cNvPr>
            <p:cNvSpPr/>
            <p:nvPr/>
          </p:nvSpPr>
          <p:spPr>
            <a:xfrm>
              <a:off x="5696199" y="1733633"/>
              <a:ext cx="1206000" cy="219600"/>
            </a:xfrm>
            <a:custGeom>
              <a:avLst/>
              <a:gdLst/>
              <a:ahLst/>
              <a:cxnLst/>
              <a:rect l="l" t="t" r="r" b="b"/>
              <a:pathLst>
                <a:path w="945515" h="301625">
                  <a:moveTo>
                    <a:pt x="945001" y="0"/>
                  </a:moveTo>
                  <a:lnTo>
                    <a:pt x="50258" y="0"/>
                  </a:lnTo>
                  <a:lnTo>
                    <a:pt x="41581" y="745"/>
                  </a:lnTo>
                  <a:lnTo>
                    <a:pt x="7831" y="23295"/>
                  </a:lnTo>
                  <a:lnTo>
                    <a:pt x="0" y="50255"/>
                  </a:lnTo>
                  <a:lnTo>
                    <a:pt x="0" y="301525"/>
                  </a:lnTo>
                  <a:lnTo>
                    <a:pt x="903417" y="300780"/>
                  </a:lnTo>
                  <a:lnTo>
                    <a:pt x="937167" y="278230"/>
                  </a:lnTo>
                  <a:lnTo>
                    <a:pt x="945001" y="251269"/>
                  </a:lnTo>
                  <a:lnTo>
                    <a:pt x="945001" y="0"/>
                  </a:lnTo>
                  <a:close/>
                </a:path>
              </a:pathLst>
            </a:custGeom>
            <a:solidFill>
              <a:srgbClr val="347884"/>
            </a:solidFill>
            <a:ln>
              <a:solidFill>
                <a:srgbClr val="347884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hu-HU" sz="1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Formai kellékek</a:t>
              </a:r>
            </a:p>
          </p:txBody>
        </p:sp>
        <p:sp>
          <p:nvSpPr>
            <p:cNvPr id="7" name="bk object 18">
              <a:extLst>
                <a:ext uri="{FF2B5EF4-FFF2-40B4-BE49-F238E27FC236}">
                  <a16:creationId xmlns:a16="http://schemas.microsoft.com/office/drawing/2014/main" id="{B36527A3-0290-5043-B419-070B9F8F5B30}"/>
                </a:ext>
              </a:extLst>
            </p:cNvPr>
            <p:cNvSpPr/>
            <p:nvPr/>
          </p:nvSpPr>
          <p:spPr>
            <a:xfrm>
              <a:off x="7141703" y="1734179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8" name="bk object 22">
              <a:extLst>
                <a:ext uri="{FF2B5EF4-FFF2-40B4-BE49-F238E27FC236}">
                  <a16:creationId xmlns:a16="http://schemas.microsoft.com/office/drawing/2014/main" id="{FD8D4BD3-43DF-1249-9ED6-8F10780FFE11}"/>
                </a:ext>
              </a:extLst>
            </p:cNvPr>
            <p:cNvSpPr/>
            <p:nvPr/>
          </p:nvSpPr>
          <p:spPr>
            <a:xfrm>
              <a:off x="6961696" y="1735200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0" y="286680"/>
                  </a:lnTo>
                  <a:lnTo>
                    <a:pt x="130680" y="278613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9" name="bk object 18">
              <a:extLst>
                <a:ext uri="{FF2B5EF4-FFF2-40B4-BE49-F238E27FC236}">
                  <a16:creationId xmlns:a16="http://schemas.microsoft.com/office/drawing/2014/main" id="{C5928D51-5EA1-1B47-9C85-465089E8941D}"/>
                </a:ext>
              </a:extLst>
            </p:cNvPr>
            <p:cNvSpPr/>
            <p:nvPr/>
          </p:nvSpPr>
          <p:spPr>
            <a:xfrm>
              <a:off x="73205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0" name="bk object 18">
              <a:extLst>
                <a:ext uri="{FF2B5EF4-FFF2-40B4-BE49-F238E27FC236}">
                  <a16:creationId xmlns:a16="http://schemas.microsoft.com/office/drawing/2014/main" id="{155D6A76-BBE4-DF4F-B9C6-EBD2C0944320}"/>
                </a:ext>
              </a:extLst>
            </p:cNvPr>
            <p:cNvSpPr/>
            <p:nvPr/>
          </p:nvSpPr>
          <p:spPr>
            <a:xfrm>
              <a:off x="7500544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1" name="bk object 18">
              <a:extLst>
                <a:ext uri="{FF2B5EF4-FFF2-40B4-BE49-F238E27FC236}">
                  <a16:creationId xmlns:a16="http://schemas.microsoft.com/office/drawing/2014/main" id="{0022E28F-CA06-A541-9426-B32EBC928E5F}"/>
                </a:ext>
              </a:extLst>
            </p:cNvPr>
            <p:cNvSpPr/>
            <p:nvPr/>
          </p:nvSpPr>
          <p:spPr>
            <a:xfrm>
              <a:off x="76793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</p:grp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9E028FA4-9C14-4A7A-B64B-A7720D30E80B}"/>
              </a:ext>
            </a:extLst>
          </p:cNvPr>
          <p:cNvSpPr txBox="1"/>
          <p:nvPr/>
        </p:nvSpPr>
        <p:spPr>
          <a:xfrm>
            <a:off x="762000" y="758496"/>
            <a:ext cx="103433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Tájékoztató a PEAC gazdasági helyzetéről, célkitűzéseiről (Hoffbauer Márk ügyv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ezető</a:t>
            </a:r>
            <a:r>
              <a:rPr lang="hu-H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igazgató)</a:t>
            </a: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Az elmúlt 10 év számokban.</a:t>
            </a: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Bevételek, pályázatok</a:t>
            </a: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Beruházások</a:t>
            </a: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Előttünk álló akadályok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Egyebek</a:t>
            </a:r>
            <a:endParaRPr lang="hu-H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1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562873F-64CD-B4B4-2A5D-1907DE088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9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973D58-BE7B-5848-9F52-A70D8AFC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Bevételek, pályázatok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5A75E6-359B-D64A-89F7-D20D95FD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4473DA-53E5-3441-A720-57225473073B}" type="slidenum">
              <a:rPr lang="en-US" smtClean="0"/>
              <a:t>4</a:t>
            </a:fld>
            <a:endParaRPr lang="en-US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B971F59-7986-E942-8A1E-EB21A34EF225}"/>
              </a:ext>
            </a:extLst>
          </p:cNvPr>
          <p:cNvGrpSpPr/>
          <p:nvPr/>
        </p:nvGrpSpPr>
        <p:grpSpPr>
          <a:xfrm>
            <a:off x="352674" y="6356350"/>
            <a:ext cx="2119938" cy="221167"/>
            <a:chOff x="5696199" y="1733633"/>
            <a:chExt cx="2119938" cy="221167"/>
          </a:xfrm>
        </p:grpSpPr>
        <p:sp>
          <p:nvSpPr>
            <p:cNvPr id="6" name="bk object 24">
              <a:extLst>
                <a:ext uri="{FF2B5EF4-FFF2-40B4-BE49-F238E27FC236}">
                  <a16:creationId xmlns:a16="http://schemas.microsoft.com/office/drawing/2014/main" id="{E901279B-0913-7B4A-BC1E-AE2D15B70028}"/>
                </a:ext>
              </a:extLst>
            </p:cNvPr>
            <p:cNvSpPr/>
            <p:nvPr/>
          </p:nvSpPr>
          <p:spPr>
            <a:xfrm>
              <a:off x="5696199" y="1733633"/>
              <a:ext cx="1206000" cy="219600"/>
            </a:xfrm>
            <a:custGeom>
              <a:avLst/>
              <a:gdLst/>
              <a:ahLst/>
              <a:cxnLst/>
              <a:rect l="l" t="t" r="r" b="b"/>
              <a:pathLst>
                <a:path w="945515" h="301625">
                  <a:moveTo>
                    <a:pt x="945001" y="0"/>
                  </a:moveTo>
                  <a:lnTo>
                    <a:pt x="50258" y="0"/>
                  </a:lnTo>
                  <a:lnTo>
                    <a:pt x="41581" y="745"/>
                  </a:lnTo>
                  <a:lnTo>
                    <a:pt x="7831" y="23295"/>
                  </a:lnTo>
                  <a:lnTo>
                    <a:pt x="0" y="50255"/>
                  </a:lnTo>
                  <a:lnTo>
                    <a:pt x="0" y="301525"/>
                  </a:lnTo>
                  <a:lnTo>
                    <a:pt x="903417" y="300780"/>
                  </a:lnTo>
                  <a:lnTo>
                    <a:pt x="937167" y="278230"/>
                  </a:lnTo>
                  <a:lnTo>
                    <a:pt x="945001" y="251269"/>
                  </a:lnTo>
                  <a:lnTo>
                    <a:pt x="945001" y="0"/>
                  </a:lnTo>
                  <a:close/>
                </a:path>
              </a:pathLst>
            </a:custGeom>
            <a:solidFill>
              <a:srgbClr val="347884"/>
            </a:solidFill>
            <a:ln>
              <a:solidFill>
                <a:srgbClr val="347884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hu-HU" sz="1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Bevételek</a:t>
              </a:r>
            </a:p>
          </p:txBody>
        </p:sp>
        <p:sp>
          <p:nvSpPr>
            <p:cNvPr id="7" name="bk object 18">
              <a:extLst>
                <a:ext uri="{FF2B5EF4-FFF2-40B4-BE49-F238E27FC236}">
                  <a16:creationId xmlns:a16="http://schemas.microsoft.com/office/drawing/2014/main" id="{B36527A3-0290-5043-B419-070B9F8F5B30}"/>
                </a:ext>
              </a:extLst>
            </p:cNvPr>
            <p:cNvSpPr/>
            <p:nvPr/>
          </p:nvSpPr>
          <p:spPr>
            <a:xfrm>
              <a:off x="7141703" y="1734179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8" name="bk object 22">
              <a:extLst>
                <a:ext uri="{FF2B5EF4-FFF2-40B4-BE49-F238E27FC236}">
                  <a16:creationId xmlns:a16="http://schemas.microsoft.com/office/drawing/2014/main" id="{FD8D4BD3-43DF-1249-9ED6-8F10780FFE11}"/>
                </a:ext>
              </a:extLst>
            </p:cNvPr>
            <p:cNvSpPr/>
            <p:nvPr/>
          </p:nvSpPr>
          <p:spPr>
            <a:xfrm>
              <a:off x="6961696" y="1735200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0" y="286680"/>
                  </a:lnTo>
                  <a:lnTo>
                    <a:pt x="130680" y="278613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9" name="bk object 18">
              <a:extLst>
                <a:ext uri="{FF2B5EF4-FFF2-40B4-BE49-F238E27FC236}">
                  <a16:creationId xmlns:a16="http://schemas.microsoft.com/office/drawing/2014/main" id="{C5928D51-5EA1-1B47-9C85-465089E8941D}"/>
                </a:ext>
              </a:extLst>
            </p:cNvPr>
            <p:cNvSpPr/>
            <p:nvPr/>
          </p:nvSpPr>
          <p:spPr>
            <a:xfrm>
              <a:off x="73205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0" name="bk object 18">
              <a:extLst>
                <a:ext uri="{FF2B5EF4-FFF2-40B4-BE49-F238E27FC236}">
                  <a16:creationId xmlns:a16="http://schemas.microsoft.com/office/drawing/2014/main" id="{155D6A76-BBE4-DF4F-B9C6-EBD2C0944320}"/>
                </a:ext>
              </a:extLst>
            </p:cNvPr>
            <p:cNvSpPr/>
            <p:nvPr/>
          </p:nvSpPr>
          <p:spPr>
            <a:xfrm>
              <a:off x="7500544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1" name="bk object 18">
              <a:extLst>
                <a:ext uri="{FF2B5EF4-FFF2-40B4-BE49-F238E27FC236}">
                  <a16:creationId xmlns:a16="http://schemas.microsoft.com/office/drawing/2014/main" id="{0022E28F-CA06-A541-9426-B32EBC928E5F}"/>
                </a:ext>
              </a:extLst>
            </p:cNvPr>
            <p:cNvSpPr/>
            <p:nvPr/>
          </p:nvSpPr>
          <p:spPr>
            <a:xfrm>
              <a:off x="76793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</p:grp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9E028FA4-9C14-4A7A-B64B-A7720D30E80B}"/>
              </a:ext>
            </a:extLst>
          </p:cNvPr>
          <p:cNvSpPr txBox="1"/>
          <p:nvPr/>
        </p:nvSpPr>
        <p:spPr>
          <a:xfrm>
            <a:off x="762000" y="758496"/>
            <a:ext cx="1034332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PTE-től kapott források: </a:t>
            </a:r>
            <a:r>
              <a:rPr lang="hu-H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Az egyetemi sport országos finanszírozásában 2021 év végén jelentős változás állt be, a MEFS döntése alapján a 2022-től a PTE 300 millió Ft körüli támogatást kap sportra. 2021-ben ennek utolsó negyedévi összegét megkapta az egyetem, melyből 72 milliót a PEAC kézilabda csarnokának önerőjéhez és likvidtőkéjéhez átadott. A 2022. évi forrás vonatkozásában a PTE úgy határozott, hogy az évre jutó 312,5 millió Ft-os egyetemi sporttámogatás 40%-át biztosítja a PEAC számára, a Támogatási Szerződés 2022. augusztusában született meg. A TSZ alapján a PEAC 120 millió Ft támogatást kapott, 5 millió Ft-ot pedig az egyetemmel együttműködésben az őszi PEAC ösztöndíj felhasználására fordít. </a:t>
            </a:r>
            <a:r>
              <a:rPr lang="hu-HU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*ÁOK</a:t>
            </a:r>
            <a:endParaRPr lang="hu-H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Kiemelt vidéki sportegyesületi támogatás: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Pécsi Egyetemi Atlétikai Club a Kormány döntése alapján bekerült a kiemelt vidéki sportegyesületek körébe. A státuszt a kormány 2021-2026 közötti időszakra ítélte oda, az Egyesület számára ez éves szinten 165 millió Ft támogatást jelent. 2022-ben eddig az első féléves támogatáshoz jutottunk hozzá, melyet el is költött az egyesület, a III. negyedév vonatkozásában minden adatot elküldtünk az Államtitkárság részére.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TAO tá</a:t>
            </a: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mogatások: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PEAC számára labdarúgás, kézilabda, kosárlabda, vízilabda, röplabda sportágakban van mód a TAO pályázatok benyújtására, melynek 2022 év elején eleget tettünk, a májusi feltöltési időszakban pedig a lehetőségek mentén a feltöltések is megtörténtek.  2022. évi TAO pályázatok jóváhagyott összege:</a:t>
            </a:r>
          </a:p>
          <a:p>
            <a:pPr marL="800100" lvl="1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Labdarúgás/Futsal: </a:t>
            </a:r>
            <a:r>
              <a:rPr lang="hu-HU" dirty="0"/>
              <a:t>30 984 481 Ft </a:t>
            </a:r>
            <a:endParaRPr lang="hu-H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Kézilabda: </a:t>
            </a:r>
            <a:r>
              <a:rPr lang="hu-HU" dirty="0"/>
              <a:t>85 035 285 Ft </a:t>
            </a:r>
            <a:endParaRPr lang="hu-H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Kosárlabda: </a:t>
            </a:r>
            <a:r>
              <a:rPr lang="hu-HU" dirty="0"/>
              <a:t>52 454 405 Ft </a:t>
            </a:r>
            <a:endParaRPr lang="hu-H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Vízilabda: </a:t>
            </a:r>
            <a:r>
              <a:rPr lang="hu-HU" dirty="0"/>
              <a:t>285 280 502 Ft (beruházás II. ütem is benne van, tényleges működés 12 millió FT)</a:t>
            </a:r>
            <a:endParaRPr lang="hu-H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Röplabda: </a:t>
            </a:r>
            <a:r>
              <a:rPr lang="hu-HU" dirty="0"/>
              <a:t>69 263 360 Ft </a:t>
            </a:r>
            <a:endParaRPr lang="hu-H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0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973D58-BE7B-5848-9F52-A70D8AFC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Bevételek, pályázatok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5A75E6-359B-D64A-89F7-D20D95FD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4473DA-53E5-3441-A720-57225473073B}" type="slidenum">
              <a:rPr lang="en-US" smtClean="0"/>
              <a:t>5</a:t>
            </a:fld>
            <a:endParaRPr lang="en-US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B971F59-7986-E942-8A1E-EB21A34EF225}"/>
              </a:ext>
            </a:extLst>
          </p:cNvPr>
          <p:cNvGrpSpPr/>
          <p:nvPr/>
        </p:nvGrpSpPr>
        <p:grpSpPr>
          <a:xfrm>
            <a:off x="352674" y="6356350"/>
            <a:ext cx="2119938" cy="221167"/>
            <a:chOff x="5696199" y="1733633"/>
            <a:chExt cx="2119938" cy="221167"/>
          </a:xfrm>
        </p:grpSpPr>
        <p:sp>
          <p:nvSpPr>
            <p:cNvPr id="6" name="bk object 24">
              <a:extLst>
                <a:ext uri="{FF2B5EF4-FFF2-40B4-BE49-F238E27FC236}">
                  <a16:creationId xmlns:a16="http://schemas.microsoft.com/office/drawing/2014/main" id="{E901279B-0913-7B4A-BC1E-AE2D15B70028}"/>
                </a:ext>
              </a:extLst>
            </p:cNvPr>
            <p:cNvSpPr/>
            <p:nvPr/>
          </p:nvSpPr>
          <p:spPr>
            <a:xfrm>
              <a:off x="5696199" y="1733633"/>
              <a:ext cx="1206000" cy="219600"/>
            </a:xfrm>
            <a:custGeom>
              <a:avLst/>
              <a:gdLst/>
              <a:ahLst/>
              <a:cxnLst/>
              <a:rect l="l" t="t" r="r" b="b"/>
              <a:pathLst>
                <a:path w="945515" h="301625">
                  <a:moveTo>
                    <a:pt x="945001" y="0"/>
                  </a:moveTo>
                  <a:lnTo>
                    <a:pt x="50258" y="0"/>
                  </a:lnTo>
                  <a:lnTo>
                    <a:pt x="41581" y="745"/>
                  </a:lnTo>
                  <a:lnTo>
                    <a:pt x="7831" y="23295"/>
                  </a:lnTo>
                  <a:lnTo>
                    <a:pt x="0" y="50255"/>
                  </a:lnTo>
                  <a:lnTo>
                    <a:pt x="0" y="301525"/>
                  </a:lnTo>
                  <a:lnTo>
                    <a:pt x="903417" y="300780"/>
                  </a:lnTo>
                  <a:lnTo>
                    <a:pt x="937167" y="278230"/>
                  </a:lnTo>
                  <a:lnTo>
                    <a:pt x="945001" y="251269"/>
                  </a:lnTo>
                  <a:lnTo>
                    <a:pt x="945001" y="0"/>
                  </a:lnTo>
                  <a:close/>
                </a:path>
              </a:pathLst>
            </a:custGeom>
            <a:solidFill>
              <a:srgbClr val="347884"/>
            </a:solidFill>
            <a:ln>
              <a:solidFill>
                <a:srgbClr val="347884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hu-HU" sz="1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Bevételek</a:t>
              </a:r>
            </a:p>
          </p:txBody>
        </p:sp>
        <p:sp>
          <p:nvSpPr>
            <p:cNvPr id="7" name="bk object 18">
              <a:extLst>
                <a:ext uri="{FF2B5EF4-FFF2-40B4-BE49-F238E27FC236}">
                  <a16:creationId xmlns:a16="http://schemas.microsoft.com/office/drawing/2014/main" id="{B36527A3-0290-5043-B419-070B9F8F5B30}"/>
                </a:ext>
              </a:extLst>
            </p:cNvPr>
            <p:cNvSpPr/>
            <p:nvPr/>
          </p:nvSpPr>
          <p:spPr>
            <a:xfrm>
              <a:off x="7141703" y="1734179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8" name="bk object 22">
              <a:extLst>
                <a:ext uri="{FF2B5EF4-FFF2-40B4-BE49-F238E27FC236}">
                  <a16:creationId xmlns:a16="http://schemas.microsoft.com/office/drawing/2014/main" id="{FD8D4BD3-43DF-1249-9ED6-8F10780FFE11}"/>
                </a:ext>
              </a:extLst>
            </p:cNvPr>
            <p:cNvSpPr/>
            <p:nvPr/>
          </p:nvSpPr>
          <p:spPr>
            <a:xfrm>
              <a:off x="6961696" y="1735200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0" y="286680"/>
                  </a:lnTo>
                  <a:lnTo>
                    <a:pt x="130680" y="278613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9" name="bk object 18">
              <a:extLst>
                <a:ext uri="{FF2B5EF4-FFF2-40B4-BE49-F238E27FC236}">
                  <a16:creationId xmlns:a16="http://schemas.microsoft.com/office/drawing/2014/main" id="{C5928D51-5EA1-1B47-9C85-465089E8941D}"/>
                </a:ext>
              </a:extLst>
            </p:cNvPr>
            <p:cNvSpPr/>
            <p:nvPr/>
          </p:nvSpPr>
          <p:spPr>
            <a:xfrm>
              <a:off x="73205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0" name="bk object 18">
              <a:extLst>
                <a:ext uri="{FF2B5EF4-FFF2-40B4-BE49-F238E27FC236}">
                  <a16:creationId xmlns:a16="http://schemas.microsoft.com/office/drawing/2014/main" id="{155D6A76-BBE4-DF4F-B9C6-EBD2C0944320}"/>
                </a:ext>
              </a:extLst>
            </p:cNvPr>
            <p:cNvSpPr/>
            <p:nvPr/>
          </p:nvSpPr>
          <p:spPr>
            <a:xfrm>
              <a:off x="7500544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1" name="bk object 18">
              <a:extLst>
                <a:ext uri="{FF2B5EF4-FFF2-40B4-BE49-F238E27FC236}">
                  <a16:creationId xmlns:a16="http://schemas.microsoft.com/office/drawing/2014/main" id="{0022E28F-CA06-A541-9426-B32EBC928E5F}"/>
                </a:ext>
              </a:extLst>
            </p:cNvPr>
            <p:cNvSpPr/>
            <p:nvPr/>
          </p:nvSpPr>
          <p:spPr>
            <a:xfrm>
              <a:off x="76793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</p:grp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9E028FA4-9C14-4A7A-B64B-A7720D30E80B}"/>
              </a:ext>
            </a:extLst>
          </p:cNvPr>
          <p:cNvSpPr txBox="1"/>
          <p:nvPr/>
        </p:nvSpPr>
        <p:spPr>
          <a:xfrm>
            <a:off x="762000" y="758496"/>
            <a:ext cx="103433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Saját bevételek: </a:t>
            </a: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tagdíjak. A tagdíjak szakosztályonként eltérő összegűek, csakúgy, mint a kedvezmények összege. 2021-ben a tagdíjak mértéke megközelítette a 11 millió FT-ot.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Saját bevételek: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sportszolgáltatás, versenyrendezés, nevezési díjak.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Szövetségi támogatások: </a:t>
            </a:r>
          </a:p>
          <a:p>
            <a:pPr marL="800100" lvl="1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Magyar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Vívó Szövetség: 4,5 millió</a:t>
            </a:r>
          </a:p>
          <a:p>
            <a:pPr marL="800100" lvl="1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Magyar Birkózó Szövetség: 4 millió</a:t>
            </a:r>
          </a:p>
          <a:p>
            <a:pPr marL="800100" lvl="1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Magyar Asztalitenisz Szövetség: több ütemben, utólag</a:t>
            </a:r>
          </a:p>
          <a:p>
            <a:pPr marL="800100" lvl="1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Magyar Kézilabda Szövetség: 4,125 (szerződés folyamatban)</a:t>
            </a:r>
          </a:p>
          <a:p>
            <a:pPr marL="800100" lvl="1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Magyar Labdarúgó Szövetség: 27 millió Ft (nincs még szerződve)</a:t>
            </a:r>
          </a:p>
          <a:p>
            <a:pPr marL="34290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</a:rPr>
              <a:t>Szponzori támogatások:</a:t>
            </a:r>
          </a:p>
          <a:p>
            <a:pPr algn="just"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</a:rPr>
              <a:t>Elsősorban bizonyos díjak átvállalása (pl.: </a:t>
            </a:r>
            <a:r>
              <a:rPr lang="hu-HU" dirty="0" err="1">
                <a:solidFill>
                  <a:srgbClr val="000000"/>
                </a:solidFill>
                <a:latin typeface="Calibri" panose="020F0502020204030204" pitchFamily="34" charset="0"/>
              </a:rPr>
              <a:t>Kalo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</a:rPr>
              <a:t>-Méh, B-</a:t>
            </a:r>
            <a:r>
              <a:rPr lang="hu-HU" dirty="0" err="1">
                <a:solidFill>
                  <a:srgbClr val="000000"/>
                </a:solidFill>
                <a:latin typeface="Calibri" panose="020F0502020204030204" pitchFamily="34" charset="0"/>
              </a:rPr>
              <a:t>build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</a:rPr>
              <a:t>, Sport36)</a:t>
            </a:r>
          </a:p>
        </p:txBody>
      </p:sp>
    </p:spTree>
    <p:extLst>
      <p:ext uri="{BB962C8B-B14F-4D97-AF65-F5344CB8AC3E}">
        <p14:creationId xmlns:p14="http://schemas.microsoft.com/office/powerpoint/2010/main" val="95071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973D58-BE7B-5848-9F52-A70D8AFC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Bevételek, pályázatok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5A75E6-359B-D64A-89F7-D20D95FD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4473DA-53E5-3441-A720-57225473073B}" type="slidenum">
              <a:rPr lang="en-US" smtClean="0"/>
              <a:t>6</a:t>
            </a:fld>
            <a:endParaRPr lang="en-US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B971F59-7986-E942-8A1E-EB21A34EF225}"/>
              </a:ext>
            </a:extLst>
          </p:cNvPr>
          <p:cNvGrpSpPr/>
          <p:nvPr/>
        </p:nvGrpSpPr>
        <p:grpSpPr>
          <a:xfrm>
            <a:off x="352674" y="6356350"/>
            <a:ext cx="2119938" cy="221167"/>
            <a:chOff x="5696199" y="1733633"/>
            <a:chExt cx="2119938" cy="221167"/>
          </a:xfrm>
        </p:grpSpPr>
        <p:sp>
          <p:nvSpPr>
            <p:cNvPr id="6" name="bk object 24">
              <a:extLst>
                <a:ext uri="{FF2B5EF4-FFF2-40B4-BE49-F238E27FC236}">
                  <a16:creationId xmlns:a16="http://schemas.microsoft.com/office/drawing/2014/main" id="{E901279B-0913-7B4A-BC1E-AE2D15B70028}"/>
                </a:ext>
              </a:extLst>
            </p:cNvPr>
            <p:cNvSpPr/>
            <p:nvPr/>
          </p:nvSpPr>
          <p:spPr>
            <a:xfrm>
              <a:off x="5696199" y="1733633"/>
              <a:ext cx="1206000" cy="219600"/>
            </a:xfrm>
            <a:custGeom>
              <a:avLst/>
              <a:gdLst/>
              <a:ahLst/>
              <a:cxnLst/>
              <a:rect l="l" t="t" r="r" b="b"/>
              <a:pathLst>
                <a:path w="945515" h="301625">
                  <a:moveTo>
                    <a:pt x="945001" y="0"/>
                  </a:moveTo>
                  <a:lnTo>
                    <a:pt x="50258" y="0"/>
                  </a:lnTo>
                  <a:lnTo>
                    <a:pt x="41581" y="745"/>
                  </a:lnTo>
                  <a:lnTo>
                    <a:pt x="7831" y="23295"/>
                  </a:lnTo>
                  <a:lnTo>
                    <a:pt x="0" y="50255"/>
                  </a:lnTo>
                  <a:lnTo>
                    <a:pt x="0" y="301525"/>
                  </a:lnTo>
                  <a:lnTo>
                    <a:pt x="903417" y="300780"/>
                  </a:lnTo>
                  <a:lnTo>
                    <a:pt x="937167" y="278230"/>
                  </a:lnTo>
                  <a:lnTo>
                    <a:pt x="945001" y="251269"/>
                  </a:lnTo>
                  <a:lnTo>
                    <a:pt x="945001" y="0"/>
                  </a:lnTo>
                  <a:close/>
                </a:path>
              </a:pathLst>
            </a:custGeom>
            <a:solidFill>
              <a:srgbClr val="347884"/>
            </a:solidFill>
            <a:ln>
              <a:solidFill>
                <a:srgbClr val="347884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hu-HU" sz="1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Pályázatok</a:t>
              </a:r>
            </a:p>
          </p:txBody>
        </p:sp>
        <p:sp>
          <p:nvSpPr>
            <p:cNvPr id="7" name="bk object 18">
              <a:extLst>
                <a:ext uri="{FF2B5EF4-FFF2-40B4-BE49-F238E27FC236}">
                  <a16:creationId xmlns:a16="http://schemas.microsoft.com/office/drawing/2014/main" id="{B36527A3-0290-5043-B419-070B9F8F5B30}"/>
                </a:ext>
              </a:extLst>
            </p:cNvPr>
            <p:cNvSpPr/>
            <p:nvPr/>
          </p:nvSpPr>
          <p:spPr>
            <a:xfrm>
              <a:off x="7141703" y="1734179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8" name="bk object 22">
              <a:extLst>
                <a:ext uri="{FF2B5EF4-FFF2-40B4-BE49-F238E27FC236}">
                  <a16:creationId xmlns:a16="http://schemas.microsoft.com/office/drawing/2014/main" id="{FD8D4BD3-43DF-1249-9ED6-8F10780FFE11}"/>
                </a:ext>
              </a:extLst>
            </p:cNvPr>
            <p:cNvSpPr/>
            <p:nvPr/>
          </p:nvSpPr>
          <p:spPr>
            <a:xfrm>
              <a:off x="6961696" y="1735200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0" y="286680"/>
                  </a:lnTo>
                  <a:lnTo>
                    <a:pt x="130680" y="278613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9" name="bk object 18">
              <a:extLst>
                <a:ext uri="{FF2B5EF4-FFF2-40B4-BE49-F238E27FC236}">
                  <a16:creationId xmlns:a16="http://schemas.microsoft.com/office/drawing/2014/main" id="{C5928D51-5EA1-1B47-9C85-465089E8941D}"/>
                </a:ext>
              </a:extLst>
            </p:cNvPr>
            <p:cNvSpPr/>
            <p:nvPr/>
          </p:nvSpPr>
          <p:spPr>
            <a:xfrm>
              <a:off x="73205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0" name="bk object 18">
              <a:extLst>
                <a:ext uri="{FF2B5EF4-FFF2-40B4-BE49-F238E27FC236}">
                  <a16:creationId xmlns:a16="http://schemas.microsoft.com/office/drawing/2014/main" id="{155D6A76-BBE4-DF4F-B9C6-EBD2C0944320}"/>
                </a:ext>
              </a:extLst>
            </p:cNvPr>
            <p:cNvSpPr/>
            <p:nvPr/>
          </p:nvSpPr>
          <p:spPr>
            <a:xfrm>
              <a:off x="7500544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1" name="bk object 18">
              <a:extLst>
                <a:ext uri="{FF2B5EF4-FFF2-40B4-BE49-F238E27FC236}">
                  <a16:creationId xmlns:a16="http://schemas.microsoft.com/office/drawing/2014/main" id="{0022E28F-CA06-A541-9426-B32EBC928E5F}"/>
                </a:ext>
              </a:extLst>
            </p:cNvPr>
            <p:cNvSpPr/>
            <p:nvPr/>
          </p:nvSpPr>
          <p:spPr>
            <a:xfrm>
              <a:off x="76793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</p:grp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9E028FA4-9C14-4A7A-B64B-A7720D30E80B}"/>
              </a:ext>
            </a:extLst>
          </p:cNvPr>
          <p:cNvSpPr txBox="1"/>
          <p:nvPr/>
        </p:nvSpPr>
        <p:spPr>
          <a:xfrm>
            <a:off x="762000" y="758496"/>
            <a:ext cx="10343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EFOP-1.8.6-17-2017-00067: </a:t>
            </a: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209 millió Ft, záró ellenőrzés beadva, várjuk a záró helyszíni ellenőrzés, minden indikátort teljesítettünk.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</a:rPr>
              <a:t>HUHR/1901/3.1.2/0035: </a:t>
            </a:r>
            <a:r>
              <a:rPr lang="hu-HU" i="0" dirty="0">
                <a:solidFill>
                  <a:srgbClr val="000000"/>
                </a:solidFill>
                <a:latin typeface="Calibri" panose="020F0502020204030204" pitchFamily="34" charset="0"/>
              </a:rPr>
              <a:t>60 ezer Euro, </a:t>
            </a: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záró ellenőrzés beadva, várjuk a záró helyszíni ellenőrzés, minden indikátort teljesítettünk.</a:t>
            </a:r>
            <a:endParaRPr lang="hu-H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973D58-BE7B-5848-9F52-A70D8AFC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Beruházások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5A75E6-359B-D64A-89F7-D20D95FD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4473DA-53E5-3441-A720-57225473073B}" type="slidenum">
              <a:rPr lang="en-US" smtClean="0"/>
              <a:t>7</a:t>
            </a:fld>
            <a:endParaRPr lang="en-US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B971F59-7986-E942-8A1E-EB21A34EF225}"/>
              </a:ext>
            </a:extLst>
          </p:cNvPr>
          <p:cNvGrpSpPr/>
          <p:nvPr/>
        </p:nvGrpSpPr>
        <p:grpSpPr>
          <a:xfrm>
            <a:off x="352674" y="6357917"/>
            <a:ext cx="2119938" cy="221167"/>
            <a:chOff x="5696199" y="1733633"/>
            <a:chExt cx="2119938" cy="221167"/>
          </a:xfrm>
        </p:grpSpPr>
        <p:sp>
          <p:nvSpPr>
            <p:cNvPr id="6" name="bk object 24">
              <a:extLst>
                <a:ext uri="{FF2B5EF4-FFF2-40B4-BE49-F238E27FC236}">
                  <a16:creationId xmlns:a16="http://schemas.microsoft.com/office/drawing/2014/main" id="{E901279B-0913-7B4A-BC1E-AE2D15B70028}"/>
                </a:ext>
              </a:extLst>
            </p:cNvPr>
            <p:cNvSpPr/>
            <p:nvPr/>
          </p:nvSpPr>
          <p:spPr>
            <a:xfrm>
              <a:off x="5696199" y="1733633"/>
              <a:ext cx="1206000" cy="219600"/>
            </a:xfrm>
            <a:custGeom>
              <a:avLst/>
              <a:gdLst/>
              <a:ahLst/>
              <a:cxnLst/>
              <a:rect l="l" t="t" r="r" b="b"/>
              <a:pathLst>
                <a:path w="945515" h="301625">
                  <a:moveTo>
                    <a:pt x="945001" y="0"/>
                  </a:moveTo>
                  <a:lnTo>
                    <a:pt x="50258" y="0"/>
                  </a:lnTo>
                  <a:lnTo>
                    <a:pt x="41581" y="745"/>
                  </a:lnTo>
                  <a:lnTo>
                    <a:pt x="7831" y="23295"/>
                  </a:lnTo>
                  <a:lnTo>
                    <a:pt x="0" y="50255"/>
                  </a:lnTo>
                  <a:lnTo>
                    <a:pt x="0" y="301525"/>
                  </a:lnTo>
                  <a:lnTo>
                    <a:pt x="903417" y="300780"/>
                  </a:lnTo>
                  <a:lnTo>
                    <a:pt x="937167" y="278230"/>
                  </a:lnTo>
                  <a:lnTo>
                    <a:pt x="945001" y="251269"/>
                  </a:lnTo>
                  <a:lnTo>
                    <a:pt x="945001" y="0"/>
                  </a:lnTo>
                  <a:close/>
                </a:path>
              </a:pathLst>
            </a:custGeom>
            <a:solidFill>
              <a:srgbClr val="347884"/>
            </a:solidFill>
            <a:ln>
              <a:solidFill>
                <a:srgbClr val="347884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hu-HU" sz="1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Beruházások</a:t>
              </a:r>
            </a:p>
          </p:txBody>
        </p:sp>
        <p:sp>
          <p:nvSpPr>
            <p:cNvPr id="7" name="bk object 18">
              <a:extLst>
                <a:ext uri="{FF2B5EF4-FFF2-40B4-BE49-F238E27FC236}">
                  <a16:creationId xmlns:a16="http://schemas.microsoft.com/office/drawing/2014/main" id="{B36527A3-0290-5043-B419-070B9F8F5B30}"/>
                </a:ext>
              </a:extLst>
            </p:cNvPr>
            <p:cNvSpPr/>
            <p:nvPr/>
          </p:nvSpPr>
          <p:spPr>
            <a:xfrm>
              <a:off x="7141703" y="1734179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8" name="bk object 22">
              <a:extLst>
                <a:ext uri="{FF2B5EF4-FFF2-40B4-BE49-F238E27FC236}">
                  <a16:creationId xmlns:a16="http://schemas.microsoft.com/office/drawing/2014/main" id="{FD8D4BD3-43DF-1249-9ED6-8F10780FFE11}"/>
                </a:ext>
              </a:extLst>
            </p:cNvPr>
            <p:cNvSpPr/>
            <p:nvPr/>
          </p:nvSpPr>
          <p:spPr>
            <a:xfrm>
              <a:off x="6961696" y="1735200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0" y="286680"/>
                  </a:lnTo>
                  <a:lnTo>
                    <a:pt x="130680" y="278613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9" name="bk object 18">
              <a:extLst>
                <a:ext uri="{FF2B5EF4-FFF2-40B4-BE49-F238E27FC236}">
                  <a16:creationId xmlns:a16="http://schemas.microsoft.com/office/drawing/2014/main" id="{C5928D51-5EA1-1B47-9C85-465089E8941D}"/>
                </a:ext>
              </a:extLst>
            </p:cNvPr>
            <p:cNvSpPr/>
            <p:nvPr/>
          </p:nvSpPr>
          <p:spPr>
            <a:xfrm>
              <a:off x="73205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0" name="bk object 18">
              <a:extLst>
                <a:ext uri="{FF2B5EF4-FFF2-40B4-BE49-F238E27FC236}">
                  <a16:creationId xmlns:a16="http://schemas.microsoft.com/office/drawing/2014/main" id="{155D6A76-BBE4-DF4F-B9C6-EBD2C0944320}"/>
                </a:ext>
              </a:extLst>
            </p:cNvPr>
            <p:cNvSpPr/>
            <p:nvPr/>
          </p:nvSpPr>
          <p:spPr>
            <a:xfrm>
              <a:off x="7500544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1" name="bk object 18">
              <a:extLst>
                <a:ext uri="{FF2B5EF4-FFF2-40B4-BE49-F238E27FC236}">
                  <a16:creationId xmlns:a16="http://schemas.microsoft.com/office/drawing/2014/main" id="{0022E28F-CA06-A541-9426-B32EBC928E5F}"/>
                </a:ext>
              </a:extLst>
            </p:cNvPr>
            <p:cNvSpPr/>
            <p:nvPr/>
          </p:nvSpPr>
          <p:spPr>
            <a:xfrm>
              <a:off x="76793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</p:grp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9E028FA4-9C14-4A7A-B64B-A7720D30E80B}"/>
              </a:ext>
            </a:extLst>
          </p:cNvPr>
          <p:cNvSpPr txBox="1"/>
          <p:nvPr/>
        </p:nvSpPr>
        <p:spPr>
          <a:xfrm>
            <a:off x="762000" y="758496"/>
            <a:ext cx="103433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Már elkészült PEAC beruházások: </a:t>
            </a: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Stadion utca </a:t>
            </a:r>
            <a:r>
              <a:rPr lang="hu-H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műfű</a:t>
            </a: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csere, Stadion utca tárgyaló, TTK lelátó.</a:t>
            </a:r>
            <a:endParaRPr lang="hu-HU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Kézilabda munkacsarnok (Stadion utca 2.): </a:t>
            </a: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munkaterület átadása 2022. március, építési engedély 2022. május, egy éves kivitelezési határidő. Jelenlegi szerződéses összeg: 497 millió Ft, ráemelési kérelem folyamatban. Látványos előrelépés szeptember-október hónapban.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Birkózó csarnok (Stadion utca 2.):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PTE beruházás, PEAC katalizátor szerep, 132 millió Birkózó Szövetségi támogatás, a munkák szeptemberben kezdődtek, várhatóan 6 hónapot vesznek igénybe, a birkózók elhelyezése PMJVÖ segítségével megoldott (Anikó utca).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Vízilabda fejlesztés a Pollack Strandon: </a:t>
            </a: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két ütem, összesen 486 millió Ft a kivitelezési soron, cél a </a:t>
            </a:r>
            <a:r>
              <a:rPr lang="hu-H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téliesítés</a:t>
            </a: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fedés kialakítása. A tervezett programot az Egyetem 2022. szeptember 8-án hagyta jóvá, tervezési szerződés aláírása 2022.09.14. A program szinte teljes egészében fel van töltve.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Foci öltözők fejlesztése, bővítése (TAO, Stadion utca 2.):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tervezési kiírás 2022. szeptember vége, beruházást meg kell csinálni 2023. június 30-ig.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Vívóterem beruházás</a:t>
            </a:r>
            <a:r>
              <a:rPr lang="hu-H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terv 90%, kormányrendelet alapján a projekt leállítása megtörtént.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hu-H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9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973D58-BE7B-5848-9F52-A70D8AFC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Előttünk álló akadályok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5A75E6-359B-D64A-89F7-D20D95FD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4473DA-53E5-3441-A720-57225473073B}" type="slidenum">
              <a:rPr lang="en-US" smtClean="0"/>
              <a:t>8</a:t>
            </a:fld>
            <a:endParaRPr lang="en-US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B971F59-7986-E942-8A1E-EB21A34EF225}"/>
              </a:ext>
            </a:extLst>
          </p:cNvPr>
          <p:cNvGrpSpPr/>
          <p:nvPr/>
        </p:nvGrpSpPr>
        <p:grpSpPr>
          <a:xfrm>
            <a:off x="352674" y="6356350"/>
            <a:ext cx="2119938" cy="221167"/>
            <a:chOff x="5696199" y="1733633"/>
            <a:chExt cx="2119938" cy="221167"/>
          </a:xfrm>
        </p:grpSpPr>
        <p:sp>
          <p:nvSpPr>
            <p:cNvPr id="6" name="bk object 24">
              <a:extLst>
                <a:ext uri="{FF2B5EF4-FFF2-40B4-BE49-F238E27FC236}">
                  <a16:creationId xmlns:a16="http://schemas.microsoft.com/office/drawing/2014/main" id="{E901279B-0913-7B4A-BC1E-AE2D15B70028}"/>
                </a:ext>
              </a:extLst>
            </p:cNvPr>
            <p:cNvSpPr/>
            <p:nvPr/>
          </p:nvSpPr>
          <p:spPr>
            <a:xfrm>
              <a:off x="5696199" y="1733633"/>
              <a:ext cx="1206000" cy="219600"/>
            </a:xfrm>
            <a:custGeom>
              <a:avLst/>
              <a:gdLst/>
              <a:ahLst/>
              <a:cxnLst/>
              <a:rect l="l" t="t" r="r" b="b"/>
              <a:pathLst>
                <a:path w="945515" h="301625">
                  <a:moveTo>
                    <a:pt x="945001" y="0"/>
                  </a:moveTo>
                  <a:lnTo>
                    <a:pt x="50258" y="0"/>
                  </a:lnTo>
                  <a:lnTo>
                    <a:pt x="41581" y="745"/>
                  </a:lnTo>
                  <a:lnTo>
                    <a:pt x="7831" y="23295"/>
                  </a:lnTo>
                  <a:lnTo>
                    <a:pt x="0" y="50255"/>
                  </a:lnTo>
                  <a:lnTo>
                    <a:pt x="0" y="301525"/>
                  </a:lnTo>
                  <a:lnTo>
                    <a:pt x="903417" y="300780"/>
                  </a:lnTo>
                  <a:lnTo>
                    <a:pt x="937167" y="278230"/>
                  </a:lnTo>
                  <a:lnTo>
                    <a:pt x="945001" y="251269"/>
                  </a:lnTo>
                  <a:lnTo>
                    <a:pt x="945001" y="0"/>
                  </a:lnTo>
                  <a:close/>
                </a:path>
              </a:pathLst>
            </a:custGeom>
            <a:solidFill>
              <a:srgbClr val="347884"/>
            </a:solidFill>
            <a:ln>
              <a:solidFill>
                <a:srgbClr val="347884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hu-HU" sz="1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Akadályok</a:t>
              </a:r>
            </a:p>
          </p:txBody>
        </p:sp>
        <p:sp>
          <p:nvSpPr>
            <p:cNvPr id="7" name="bk object 18">
              <a:extLst>
                <a:ext uri="{FF2B5EF4-FFF2-40B4-BE49-F238E27FC236}">
                  <a16:creationId xmlns:a16="http://schemas.microsoft.com/office/drawing/2014/main" id="{B36527A3-0290-5043-B419-070B9F8F5B30}"/>
                </a:ext>
              </a:extLst>
            </p:cNvPr>
            <p:cNvSpPr/>
            <p:nvPr/>
          </p:nvSpPr>
          <p:spPr>
            <a:xfrm>
              <a:off x="7141703" y="1734179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8" name="bk object 22">
              <a:extLst>
                <a:ext uri="{FF2B5EF4-FFF2-40B4-BE49-F238E27FC236}">
                  <a16:creationId xmlns:a16="http://schemas.microsoft.com/office/drawing/2014/main" id="{FD8D4BD3-43DF-1249-9ED6-8F10780FFE11}"/>
                </a:ext>
              </a:extLst>
            </p:cNvPr>
            <p:cNvSpPr/>
            <p:nvPr/>
          </p:nvSpPr>
          <p:spPr>
            <a:xfrm>
              <a:off x="6961696" y="1735200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0" y="286680"/>
                  </a:lnTo>
                  <a:lnTo>
                    <a:pt x="130680" y="278613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9" name="bk object 18">
              <a:extLst>
                <a:ext uri="{FF2B5EF4-FFF2-40B4-BE49-F238E27FC236}">
                  <a16:creationId xmlns:a16="http://schemas.microsoft.com/office/drawing/2014/main" id="{C5928D51-5EA1-1B47-9C85-465089E8941D}"/>
                </a:ext>
              </a:extLst>
            </p:cNvPr>
            <p:cNvSpPr/>
            <p:nvPr/>
          </p:nvSpPr>
          <p:spPr>
            <a:xfrm>
              <a:off x="73205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0" name="bk object 18">
              <a:extLst>
                <a:ext uri="{FF2B5EF4-FFF2-40B4-BE49-F238E27FC236}">
                  <a16:creationId xmlns:a16="http://schemas.microsoft.com/office/drawing/2014/main" id="{155D6A76-BBE4-DF4F-B9C6-EBD2C0944320}"/>
                </a:ext>
              </a:extLst>
            </p:cNvPr>
            <p:cNvSpPr/>
            <p:nvPr/>
          </p:nvSpPr>
          <p:spPr>
            <a:xfrm>
              <a:off x="7500544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1" name="bk object 18">
              <a:extLst>
                <a:ext uri="{FF2B5EF4-FFF2-40B4-BE49-F238E27FC236}">
                  <a16:creationId xmlns:a16="http://schemas.microsoft.com/office/drawing/2014/main" id="{0022E28F-CA06-A541-9426-B32EBC928E5F}"/>
                </a:ext>
              </a:extLst>
            </p:cNvPr>
            <p:cNvSpPr/>
            <p:nvPr/>
          </p:nvSpPr>
          <p:spPr>
            <a:xfrm>
              <a:off x="76793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</p:grp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9E028FA4-9C14-4A7A-B64B-A7720D30E80B}"/>
              </a:ext>
            </a:extLst>
          </p:cNvPr>
          <p:cNvSpPr txBox="1"/>
          <p:nvPr/>
        </p:nvSpPr>
        <p:spPr>
          <a:xfrm>
            <a:off x="762000" y="758496"/>
            <a:ext cx="1034332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Egyetemi bérleti díjak: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2022. szeptember 12-én még nem ismert, várható akár 4*-es emelés is.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Egyéb terembérleti díjak: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pár példa: Belvárosi Általános Iskola 6500 Ft/óra-</a:t>
            </a:r>
            <a:r>
              <a:rPr lang="hu-H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ról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11.000 Ft/óra.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Lauber</a:t>
            </a: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Sportcsarnok felújítása: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októberben várhatóan 6 hónapra bezár, ingyenesen lehetett használni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Üzemanyagdíjak: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480 Ft/l-</a:t>
            </a:r>
            <a:r>
              <a:rPr lang="hu-H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ről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akár 800 Ft/liter, nem csak a saját gépjárművek esetében növeli a költséget, hanem a külső szolgáltatóknál is!!!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Nevezési díjak: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minden szövetség emel, pl. vívás 2500 Ft-ról 4000 Ft/hó!!!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Önkormányzati lakások rezsi díja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Sporteszközök díjváltozása </a:t>
            </a:r>
            <a:endParaRPr lang="hu-HU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hu-H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5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973D58-BE7B-5848-9F52-A70D8AFC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5A75E6-359B-D64A-89F7-D20D95FD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4473DA-53E5-3441-A720-57225473073B}" type="slidenum">
              <a:rPr lang="en-US" smtClean="0"/>
              <a:t>9</a:t>
            </a:fld>
            <a:endParaRPr lang="en-US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B971F59-7986-E942-8A1E-EB21A34EF225}"/>
              </a:ext>
            </a:extLst>
          </p:cNvPr>
          <p:cNvGrpSpPr/>
          <p:nvPr/>
        </p:nvGrpSpPr>
        <p:grpSpPr>
          <a:xfrm>
            <a:off x="352674" y="6356350"/>
            <a:ext cx="2119938" cy="221167"/>
            <a:chOff x="5696199" y="1733633"/>
            <a:chExt cx="2119938" cy="221167"/>
          </a:xfrm>
        </p:grpSpPr>
        <p:sp>
          <p:nvSpPr>
            <p:cNvPr id="6" name="bk object 24">
              <a:extLst>
                <a:ext uri="{FF2B5EF4-FFF2-40B4-BE49-F238E27FC236}">
                  <a16:creationId xmlns:a16="http://schemas.microsoft.com/office/drawing/2014/main" id="{E901279B-0913-7B4A-BC1E-AE2D15B70028}"/>
                </a:ext>
              </a:extLst>
            </p:cNvPr>
            <p:cNvSpPr/>
            <p:nvPr/>
          </p:nvSpPr>
          <p:spPr>
            <a:xfrm>
              <a:off x="5696199" y="1733633"/>
              <a:ext cx="1206000" cy="219600"/>
            </a:xfrm>
            <a:custGeom>
              <a:avLst/>
              <a:gdLst/>
              <a:ahLst/>
              <a:cxnLst/>
              <a:rect l="l" t="t" r="r" b="b"/>
              <a:pathLst>
                <a:path w="945515" h="301625">
                  <a:moveTo>
                    <a:pt x="945001" y="0"/>
                  </a:moveTo>
                  <a:lnTo>
                    <a:pt x="50258" y="0"/>
                  </a:lnTo>
                  <a:lnTo>
                    <a:pt x="41581" y="745"/>
                  </a:lnTo>
                  <a:lnTo>
                    <a:pt x="7831" y="23295"/>
                  </a:lnTo>
                  <a:lnTo>
                    <a:pt x="0" y="50255"/>
                  </a:lnTo>
                  <a:lnTo>
                    <a:pt x="0" y="301525"/>
                  </a:lnTo>
                  <a:lnTo>
                    <a:pt x="903417" y="300780"/>
                  </a:lnTo>
                  <a:lnTo>
                    <a:pt x="937167" y="278230"/>
                  </a:lnTo>
                  <a:lnTo>
                    <a:pt x="945001" y="251269"/>
                  </a:lnTo>
                  <a:lnTo>
                    <a:pt x="945001" y="0"/>
                  </a:lnTo>
                  <a:close/>
                </a:path>
              </a:pathLst>
            </a:custGeom>
            <a:solidFill>
              <a:srgbClr val="347884"/>
            </a:solidFill>
            <a:ln>
              <a:solidFill>
                <a:srgbClr val="347884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hu-HU" sz="1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Akadályok</a:t>
              </a:r>
            </a:p>
          </p:txBody>
        </p:sp>
        <p:sp>
          <p:nvSpPr>
            <p:cNvPr id="7" name="bk object 18">
              <a:extLst>
                <a:ext uri="{FF2B5EF4-FFF2-40B4-BE49-F238E27FC236}">
                  <a16:creationId xmlns:a16="http://schemas.microsoft.com/office/drawing/2014/main" id="{B36527A3-0290-5043-B419-070B9F8F5B30}"/>
                </a:ext>
              </a:extLst>
            </p:cNvPr>
            <p:cNvSpPr/>
            <p:nvPr/>
          </p:nvSpPr>
          <p:spPr>
            <a:xfrm>
              <a:off x="7141703" y="1734179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8" name="bk object 22">
              <a:extLst>
                <a:ext uri="{FF2B5EF4-FFF2-40B4-BE49-F238E27FC236}">
                  <a16:creationId xmlns:a16="http://schemas.microsoft.com/office/drawing/2014/main" id="{FD8D4BD3-43DF-1249-9ED6-8F10780FFE11}"/>
                </a:ext>
              </a:extLst>
            </p:cNvPr>
            <p:cNvSpPr/>
            <p:nvPr/>
          </p:nvSpPr>
          <p:spPr>
            <a:xfrm>
              <a:off x="6961696" y="1735200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0" y="286680"/>
                  </a:lnTo>
                  <a:lnTo>
                    <a:pt x="130680" y="278613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9" name="bk object 18">
              <a:extLst>
                <a:ext uri="{FF2B5EF4-FFF2-40B4-BE49-F238E27FC236}">
                  <a16:creationId xmlns:a16="http://schemas.microsoft.com/office/drawing/2014/main" id="{C5928D51-5EA1-1B47-9C85-465089E8941D}"/>
                </a:ext>
              </a:extLst>
            </p:cNvPr>
            <p:cNvSpPr/>
            <p:nvPr/>
          </p:nvSpPr>
          <p:spPr>
            <a:xfrm>
              <a:off x="73205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0" name="bk object 18">
              <a:extLst>
                <a:ext uri="{FF2B5EF4-FFF2-40B4-BE49-F238E27FC236}">
                  <a16:creationId xmlns:a16="http://schemas.microsoft.com/office/drawing/2014/main" id="{155D6A76-BBE4-DF4F-B9C6-EBD2C0944320}"/>
                </a:ext>
              </a:extLst>
            </p:cNvPr>
            <p:cNvSpPr/>
            <p:nvPr/>
          </p:nvSpPr>
          <p:spPr>
            <a:xfrm>
              <a:off x="7500544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  <p:sp>
          <p:nvSpPr>
            <p:cNvPr id="11" name="bk object 18">
              <a:extLst>
                <a:ext uri="{FF2B5EF4-FFF2-40B4-BE49-F238E27FC236}">
                  <a16:creationId xmlns:a16="http://schemas.microsoft.com/office/drawing/2014/main" id="{0022E28F-CA06-A541-9426-B32EBC928E5F}"/>
                </a:ext>
              </a:extLst>
            </p:cNvPr>
            <p:cNvSpPr/>
            <p:nvPr/>
          </p:nvSpPr>
          <p:spPr>
            <a:xfrm>
              <a:off x="7679337" y="1733633"/>
              <a:ext cx="136800" cy="219600"/>
            </a:xfrm>
            <a:custGeom>
              <a:avLst/>
              <a:gdLst/>
              <a:ahLst/>
              <a:cxnLst/>
              <a:rect l="l" t="t" r="r" b="b"/>
              <a:pathLst>
                <a:path w="135255" h="288290">
                  <a:moveTo>
                    <a:pt x="135005" y="0"/>
                  </a:moveTo>
                  <a:lnTo>
                    <a:pt x="22503" y="0"/>
                  </a:lnTo>
                  <a:lnTo>
                    <a:pt x="15327" y="1168"/>
                  </a:lnTo>
                  <a:lnTo>
                    <a:pt x="4322" y="9238"/>
                  </a:lnTo>
                  <a:lnTo>
                    <a:pt x="0" y="22503"/>
                  </a:lnTo>
                  <a:lnTo>
                    <a:pt x="0" y="287846"/>
                  </a:lnTo>
                  <a:lnTo>
                    <a:pt x="119671" y="286681"/>
                  </a:lnTo>
                  <a:lnTo>
                    <a:pt x="130681" y="278614"/>
                  </a:lnTo>
                  <a:lnTo>
                    <a:pt x="135005" y="265355"/>
                  </a:lnTo>
                  <a:lnTo>
                    <a:pt x="135005" y="0"/>
                  </a:lnTo>
                  <a:close/>
                </a:path>
              </a:pathLst>
            </a:custGeom>
            <a:solidFill>
              <a:srgbClr val="DBDBDB"/>
            </a:solidFill>
            <a:ln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lang="hu-HU" sz="1200"/>
            </a:p>
          </p:txBody>
        </p:sp>
      </p:grp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9E028FA4-9C14-4A7A-B64B-A7720D30E80B}"/>
              </a:ext>
            </a:extLst>
          </p:cNvPr>
          <p:cNvSpPr txBox="1"/>
          <p:nvPr/>
        </p:nvSpPr>
        <p:spPr>
          <a:xfrm>
            <a:off x="762000" y="758496"/>
            <a:ext cx="103433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</a:rPr>
              <a:t>Állandó sportsikerek: BL szereplés, sikeres rajt kézilabdában és labdarúgásban, sikeres felkészülések, számos őszi nemzetközi szereplés, novemberben Brazília Vb </a:t>
            </a:r>
            <a:r>
              <a:rPr lang="hu-HU" dirty="0" err="1">
                <a:solidFill>
                  <a:srgbClr val="000000"/>
                </a:solidFill>
                <a:latin typeface="Calibri" panose="020F0502020204030204" pitchFamily="34" charset="0"/>
              </a:rPr>
              <a:t>boccia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</a:rPr>
              <a:t> sportban, akár a 2024-es kvalifikációra is pont kerülhet.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</a:rPr>
              <a:t>Új informatikai rendszer kialakítása: </a:t>
            </a:r>
            <a:r>
              <a:rPr lang="hu-HU" dirty="0" err="1">
                <a:solidFill>
                  <a:srgbClr val="000000"/>
                </a:solidFill>
                <a:latin typeface="Calibri" panose="020F0502020204030204" pitchFamily="34" charset="0"/>
              </a:rPr>
              <a:t>MyPeac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</a:rPr>
              <a:t> alkalmazás, pilot év, röplabda, TAO elszámolás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</a:rPr>
              <a:t>Ösztöndíjprogram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</a:rPr>
              <a:t>Felkészülés a centenáriumra. </a:t>
            </a:r>
          </a:p>
        </p:txBody>
      </p:sp>
    </p:spTree>
    <p:extLst>
      <p:ext uri="{BB962C8B-B14F-4D97-AF65-F5344CB8AC3E}">
        <p14:creationId xmlns:p14="http://schemas.microsoft.com/office/powerpoint/2010/main" val="1103181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94,22,Slide39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</TotalTime>
  <Words>856</Words>
  <Application>Microsoft Office PowerPoint</Application>
  <PresentationFormat>Szélesvásznú</PresentationFormat>
  <Paragraphs>71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Egyéni tervezés</vt:lpstr>
      <vt:lpstr>PowerPoint-bemutató</vt:lpstr>
      <vt:lpstr>Tervezett napirendi pontok</vt:lpstr>
      <vt:lpstr>PowerPoint-bemutató</vt:lpstr>
      <vt:lpstr>Bevételek, pályázatok</vt:lpstr>
      <vt:lpstr>Bevételek, pályázatok</vt:lpstr>
      <vt:lpstr>Bevételek, pályázatok</vt:lpstr>
      <vt:lpstr>Beruházások</vt:lpstr>
      <vt:lpstr>Előttünk álló akadályok</vt:lpstr>
      <vt:lpstr>Egyéb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Stocker Miklós</dc:creator>
  <cp:lastModifiedBy>PEAC PTE</cp:lastModifiedBy>
  <cp:revision>230</cp:revision>
  <dcterms:created xsi:type="dcterms:W3CDTF">2019-10-05T12:22:21Z</dcterms:created>
  <dcterms:modified xsi:type="dcterms:W3CDTF">2022-09-15T06:23:38Z</dcterms:modified>
</cp:coreProperties>
</file>